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2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74" r:id="rId11"/>
  </p:sldIdLst>
  <p:sldSz cx="100584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B8"/>
    <a:srgbClr val="001F42"/>
    <a:srgbClr val="002A58"/>
    <a:srgbClr val="003876"/>
    <a:srgbClr val="003570"/>
    <a:srgbClr val="004B9E"/>
    <a:srgbClr val="0A3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131" autoAdjust="0"/>
  </p:normalViewPr>
  <p:slideViewPr>
    <p:cSldViewPr snapToGrid="0">
      <p:cViewPr varScale="1">
        <p:scale>
          <a:sx n="79" d="100"/>
          <a:sy n="79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/>
              <a:t>Total Cost Analysis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65462741070411"/>
          <c:y val="0.13617021276595745"/>
          <c:w val="0.63712741070409673"/>
          <c:h val="0.64936170212765953"/>
        </c:manualLayout>
      </c:layout>
      <c:lineChart>
        <c:grouping val="standard"/>
        <c:varyColors val="0"/>
        <c:ser>
          <c:idx val="1"/>
          <c:order val="0"/>
          <c:tx>
            <c:strRef>
              <c:f>Sheet1!$A$12</c:f>
              <c:strCache>
                <c:ptCount val="1"/>
                <c:pt idx="0">
                  <c:v> Soft Tool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Sheet1!$B$11:$G$11</c:f>
              <c:numCache>
                <c:formatCode>#,##0</c:formatCode>
                <c:ptCount val="6"/>
                <c:pt idx="0">
                  <c:v>1000</c:v>
                </c:pt>
                <c:pt idx="1">
                  <c:v>2500</c:v>
                </c:pt>
                <c:pt idx="2">
                  <c:v>5000</c:v>
                </c:pt>
                <c:pt idx="3">
                  <c:v>10000</c:v>
                </c:pt>
                <c:pt idx="4">
                  <c:v>25000</c:v>
                </c:pt>
                <c:pt idx="5">
                  <c:v>50000</c:v>
                </c:pt>
              </c:numCache>
            </c:numRef>
          </c:cat>
          <c:val>
            <c:numRef>
              <c:f>Sheet1!$B$12:$G$12</c:f>
              <c:numCache>
                <c:formatCode>_("$"* #,##0.00_);_("$"* \(#,##0.00\);_("$"* "-"??_);_(@_)</c:formatCode>
                <c:ptCount val="6"/>
                <c:pt idx="0">
                  <c:v>6270</c:v>
                </c:pt>
                <c:pt idx="1">
                  <c:v>14030</c:v>
                </c:pt>
                <c:pt idx="2">
                  <c:v>26680</c:v>
                </c:pt>
                <c:pt idx="3">
                  <c:v>50679.999999999993</c:v>
                </c:pt>
                <c:pt idx="4">
                  <c:v>121230</c:v>
                </c:pt>
                <c:pt idx="5">
                  <c:v>240979.99999999997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1E-4034-82BC-BA0A70ED830D}"/>
            </c:ext>
          </c:extLst>
        </c:ser>
        <c:ser>
          <c:idx val="2"/>
          <c:order val="1"/>
          <c:tx>
            <c:strRef>
              <c:f>Sheet1!$A$13</c:f>
              <c:strCache>
                <c:ptCount val="1"/>
                <c:pt idx="0">
                  <c:v> Stage Tool 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Sheet1!$B$11:$G$11</c:f>
              <c:numCache>
                <c:formatCode>#,##0</c:formatCode>
                <c:ptCount val="6"/>
                <c:pt idx="0">
                  <c:v>1000</c:v>
                </c:pt>
                <c:pt idx="1">
                  <c:v>2500</c:v>
                </c:pt>
                <c:pt idx="2">
                  <c:v>5000</c:v>
                </c:pt>
                <c:pt idx="3">
                  <c:v>10000</c:v>
                </c:pt>
                <c:pt idx="4">
                  <c:v>25000</c:v>
                </c:pt>
                <c:pt idx="5">
                  <c:v>50000</c:v>
                </c:pt>
              </c:numCache>
            </c:numRef>
          </c:cat>
          <c:val>
            <c:numRef>
              <c:f>Sheet1!$B$13:$G$13</c:f>
              <c:numCache>
                <c:formatCode>_("$"* #,##0.00_);_("$"* \(#,##0.00\);_("$"* "-"??_);_(@_)</c:formatCode>
                <c:ptCount val="6"/>
                <c:pt idx="0">
                  <c:v>11170</c:v>
                </c:pt>
                <c:pt idx="1">
                  <c:v>16955</c:v>
                </c:pt>
                <c:pt idx="2">
                  <c:v>21880</c:v>
                </c:pt>
                <c:pt idx="3">
                  <c:v>36780</c:v>
                </c:pt>
                <c:pt idx="4">
                  <c:v>80530</c:v>
                </c:pt>
                <c:pt idx="5">
                  <c:v>154780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1E-4034-82BC-BA0A70ED830D}"/>
            </c:ext>
          </c:extLst>
        </c:ser>
        <c:ser>
          <c:idx val="3"/>
          <c:order val="2"/>
          <c:tx>
            <c:strRef>
              <c:f>Sheet1!$A$14</c:f>
              <c:strCache>
                <c:ptCount val="1"/>
                <c:pt idx="0">
                  <c:v> Progressive Die </c:v>
                </c:pt>
              </c:strCache>
            </c:strRef>
          </c:tx>
          <c:spPr>
            <a:ln w="28575" cap="rnd">
              <a:solidFill>
                <a:schemeClr val="accent6">
                  <a:shade val="58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Sheet1!$B$11:$G$11</c:f>
              <c:numCache>
                <c:formatCode>#,##0</c:formatCode>
                <c:ptCount val="6"/>
                <c:pt idx="0">
                  <c:v>1000</c:v>
                </c:pt>
                <c:pt idx="1">
                  <c:v>2500</c:v>
                </c:pt>
                <c:pt idx="2">
                  <c:v>5000</c:v>
                </c:pt>
                <c:pt idx="3">
                  <c:v>10000</c:v>
                </c:pt>
                <c:pt idx="4">
                  <c:v>25000</c:v>
                </c:pt>
                <c:pt idx="5">
                  <c:v>50000</c:v>
                </c:pt>
              </c:numCache>
            </c:numRef>
          </c:cat>
          <c:val>
            <c:numRef>
              <c:f>Sheet1!$B$14:$G$14</c:f>
              <c:numCache>
                <c:formatCode>_("$"* #,##0.00_);_("$"* \(#,##0.00\);_("$"* "-"??_);_(@_)</c:formatCode>
                <c:ptCount val="6"/>
                <c:pt idx="0">
                  <c:v>40540</c:v>
                </c:pt>
                <c:pt idx="1">
                  <c:v>42725</c:v>
                </c:pt>
                <c:pt idx="2">
                  <c:v>46200</c:v>
                </c:pt>
                <c:pt idx="3">
                  <c:v>53250</c:v>
                </c:pt>
                <c:pt idx="4">
                  <c:v>74000</c:v>
                </c:pt>
                <c:pt idx="5">
                  <c:v>108250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1E-4034-82BC-BA0A70ED8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7625480"/>
        <c:axId val="477625808"/>
      </c:lineChart>
      <c:catAx>
        <c:axId val="477625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0" baseline="0" dirty="0"/>
                  <a:t>Estimated Annual Usage </a:t>
                </a:r>
              </a:p>
            </c:rich>
          </c:tx>
          <c:layout>
            <c:manualLayout>
              <c:xMode val="edge"/>
              <c:yMode val="edge"/>
              <c:x val="0.3695787686865229"/>
              <c:y val="0.8528368794326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625808"/>
        <c:crosses val="autoZero"/>
        <c:auto val="1"/>
        <c:lblAlgn val="ctr"/>
        <c:lblOffset val="100"/>
        <c:noMultiLvlLbl val="0"/>
      </c:catAx>
      <c:valAx>
        <c:axId val="477625808"/>
        <c:scaling>
          <c:orientation val="minMax"/>
          <c:max val="2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First</a:t>
                </a:r>
                <a:r>
                  <a:rPr lang="en-US" b="1" baseline="0" dirty="0"/>
                  <a:t> Year Cost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625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577F3-7F48-48E9-BCED-D1BBD05FF77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86F22-B1D9-41E7-A0D5-4019AD3C6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0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1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9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5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8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2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1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2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C8DC07-49B3-4754-964D-54EF3A8FB49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ACA22B-03D4-4CDA-B58B-76EDB4D3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8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harvey-vogel-manufacturing-co" TargetMode="External"/><Relationship Id="rId13" Type="http://schemas.openxmlformats.org/officeDocument/2006/relationships/image" Target="../media/image16.png"/><Relationship Id="rId18" Type="http://schemas.openxmlformats.org/officeDocument/2006/relationships/image" Target="../media/image18.jpeg"/><Relationship Id="rId3" Type="http://schemas.openxmlformats.org/officeDocument/2006/relationships/hyperlink" Target="https://www.harveyvogel.com/_files/ugd/45d2b6_4d71dcfaadc949d39b5015039b741d3f.pdf" TargetMode="External"/><Relationship Id="rId7" Type="http://schemas.openxmlformats.org/officeDocument/2006/relationships/hyperlink" Target="https://www.harveyvogel.com/_files/ugd/45d2b6_b11db87e8fa94fc49804e3fc0a75e038.pdf" TargetMode="External"/><Relationship Id="rId12" Type="http://schemas.openxmlformats.org/officeDocument/2006/relationships/hyperlink" Target="https://www.youtube.com/@harveyvogelmanufacturing3342" TargetMode="External"/><Relationship Id="rId17" Type="http://schemas.openxmlformats.org/officeDocument/2006/relationships/hyperlink" Target="http://www.harveyvogel.com/" TargetMode="External"/><Relationship Id="rId2" Type="http://schemas.openxmlformats.org/officeDocument/2006/relationships/image" Target="../media/image13.jpg"/><Relationship Id="rId16" Type="http://schemas.openxmlformats.org/officeDocument/2006/relationships/hyperlink" Target="mailto:sales@harveyvoge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rveyvogel.com/findrep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www.harveyvogel.com/personneldirectory" TargetMode="External"/><Relationship Id="rId15" Type="http://schemas.openxmlformats.org/officeDocument/2006/relationships/image" Target="../media/image17.png"/><Relationship Id="rId10" Type="http://schemas.openxmlformats.org/officeDocument/2006/relationships/hyperlink" Target="https://www.facebook.com/harveyvogelmfgco" TargetMode="External"/><Relationship Id="rId4" Type="http://schemas.openxmlformats.org/officeDocument/2006/relationships/hyperlink" Target="https://www.harveyvogel.com/_files/ugd/45d2b6_ebc0786d857341218b54f98562e28af0.pdf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s://www.instagram.com/harveyvogelmf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plastic parts&#10;&#10;AI-generated content may be incorrect.">
            <a:extLst>
              <a:ext uri="{FF2B5EF4-FFF2-40B4-BE49-F238E27FC236}">
                <a16:creationId xmlns:a16="http://schemas.microsoft.com/office/drawing/2014/main" id="{92303569-066B-8C88-5DEB-A9A28E91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1D464-9192-501E-62B3-78EA693C6A79}"/>
              </a:ext>
            </a:extLst>
          </p:cNvPr>
          <p:cNvSpPr txBox="1"/>
          <p:nvPr/>
        </p:nvSpPr>
        <p:spPr>
          <a:xfrm>
            <a:off x="1164417" y="4623776"/>
            <a:ext cx="7949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antGarde Md BT" panose="020B0602020202020204" pitchFamily="34" charset="0"/>
              </a:rPr>
              <a:t>Stage Tooling</a:t>
            </a:r>
          </a:p>
        </p:txBody>
      </p:sp>
    </p:spTree>
    <p:extLst>
      <p:ext uri="{BB962C8B-B14F-4D97-AF65-F5344CB8AC3E}">
        <p14:creationId xmlns:p14="http://schemas.microsoft.com/office/powerpoint/2010/main" val="123899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DD74208B-D1BE-28B4-380F-B6E1514DC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" y="0"/>
            <a:ext cx="3581400" cy="777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6CF5B7-AF66-F75B-4A3F-53DABA3EE976}"/>
              </a:ext>
            </a:extLst>
          </p:cNvPr>
          <p:cNvSpPr txBox="1"/>
          <p:nvPr/>
        </p:nvSpPr>
        <p:spPr>
          <a:xfrm>
            <a:off x="3765178" y="523244"/>
            <a:ext cx="229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antGarde Md BT" panose="020B0602020202020204" pitchFamily="34" charset="0"/>
              </a:rPr>
              <a:t>Resource Links: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8FF86-276A-7AA2-CE03-6FF92FC4731E}"/>
              </a:ext>
            </a:extLst>
          </p:cNvPr>
          <p:cNvSpPr txBox="1"/>
          <p:nvPr/>
        </p:nvSpPr>
        <p:spPr>
          <a:xfrm>
            <a:off x="3797452" y="1207719"/>
            <a:ext cx="54326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56B8"/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 9001, AS9100 and ISO 14001 Certifications</a:t>
            </a:r>
            <a:endParaRPr lang="en-US" b="0" i="0" dirty="0">
              <a:solidFill>
                <a:srgbClr val="0056B8"/>
              </a:solidFill>
              <a:effectLst/>
              <a:latin typeface="open sans" panose="020B0606030504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0056B8"/>
                </a:solidFill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Company Brochure</a:t>
            </a:r>
            <a:endParaRPr lang="en-US" dirty="0">
              <a:solidFill>
                <a:srgbClr val="0056B8"/>
              </a:solidFill>
              <a:latin typeface="open sans" panose="020B0606030504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0056B8"/>
                </a:solidFill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HV Team Directory</a:t>
            </a:r>
            <a:endParaRPr lang="en-US" dirty="0">
              <a:solidFill>
                <a:srgbClr val="0056B8"/>
              </a:solidFill>
              <a:latin typeface="open sans" panose="020B0606030504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0056B8"/>
                </a:solidFill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 Representative Directory</a:t>
            </a:r>
            <a:endParaRPr lang="en-US" dirty="0">
              <a:solidFill>
                <a:srgbClr val="0056B8"/>
              </a:solidFill>
              <a:latin typeface="open sans" panose="020B0606030504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0056B8"/>
                </a:solidFill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TOC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US" dirty="0">
              <a:latin typeface="AvantGarde Bk BT" panose="020B0402020202020204" pitchFamily="34" charset="0"/>
            </a:endParaRPr>
          </a:p>
        </p:txBody>
      </p:sp>
      <p:pic>
        <p:nvPicPr>
          <p:cNvPr id="1026" name="Picture 2" descr="LinkedIn logo PNG">
            <a:hlinkClick r:id="rId8"/>
            <a:extLst>
              <a:ext uri="{FF2B5EF4-FFF2-40B4-BE49-F238E27FC236}">
                <a16:creationId xmlns:a16="http://schemas.microsoft.com/office/drawing/2014/main" id="{AA5226C5-187A-50B3-D02A-820B27FE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653" y="6987292"/>
            <a:ext cx="320040" cy="32004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10"/>
            <a:extLst>
              <a:ext uri="{FF2B5EF4-FFF2-40B4-BE49-F238E27FC236}">
                <a16:creationId xmlns:a16="http://schemas.microsoft.com/office/drawing/2014/main" id="{011C196B-37F1-D357-B289-043214FC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44" y="6975717"/>
            <a:ext cx="320040" cy="32004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outube logo png, youtube icon transparent 18930572 PNG">
            <a:hlinkClick r:id="rId12"/>
            <a:extLst>
              <a:ext uri="{FF2B5EF4-FFF2-40B4-BE49-F238E27FC236}">
                <a16:creationId xmlns:a16="http://schemas.microsoft.com/office/drawing/2014/main" id="{5D52DDE3-2000-422D-C6F2-4228646CD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349" y="7038935"/>
            <a:ext cx="320040" cy="24276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hlinkClick r:id="rId14"/>
            <a:extLst>
              <a:ext uri="{FF2B5EF4-FFF2-40B4-BE49-F238E27FC236}">
                <a16:creationId xmlns:a16="http://schemas.microsoft.com/office/drawing/2014/main" id="{2D4354AB-20A3-DAEB-A9B9-0C2333C2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447" y="6973777"/>
            <a:ext cx="320040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814BF-EEB2-505D-25C6-0D709ED77E41}"/>
              </a:ext>
            </a:extLst>
          </p:cNvPr>
          <p:cNvSpPr txBox="1"/>
          <p:nvPr/>
        </p:nvSpPr>
        <p:spPr>
          <a:xfrm>
            <a:off x="5398870" y="6050701"/>
            <a:ext cx="3467424" cy="1337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Harvey Vogel Manufacturing Co.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0056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sales@harveyvogel.com</a:t>
            </a:r>
            <a:endParaRPr lang="en-US" sz="1600" dirty="0">
              <a:solidFill>
                <a:srgbClr val="0056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0056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harveyvogel.com</a:t>
            </a:r>
            <a:endParaRPr lang="en-US" sz="1600" dirty="0">
              <a:solidFill>
                <a:srgbClr val="0056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P: 651-739-7373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B2AAF34D-314B-426F-3489-E2CC22A5630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825" y="5827066"/>
            <a:ext cx="1480266" cy="148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39A18-6B63-06C7-6105-57BFDCC2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074" b="7843"/>
          <a:stretch/>
        </p:blipFill>
        <p:spPr>
          <a:xfrm rot="10800000">
            <a:off x="0" y="6540036"/>
            <a:ext cx="10058400" cy="1226267"/>
          </a:xfrm>
          <a:prstGeom prst="rect">
            <a:avLst/>
          </a:prstGeom>
        </p:spPr>
      </p:pic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A99537CA-E8E3-9740-5BDB-AB2C96A152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94"/>
          <a:stretch/>
        </p:blipFill>
        <p:spPr>
          <a:xfrm>
            <a:off x="0" y="0"/>
            <a:ext cx="10058400" cy="1836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3CD11-94CA-A1EB-570F-EC6CC88AE0B3}"/>
              </a:ext>
            </a:extLst>
          </p:cNvPr>
          <p:cNvSpPr txBox="1"/>
          <p:nvPr/>
        </p:nvSpPr>
        <p:spPr>
          <a:xfrm>
            <a:off x="334995" y="1024886"/>
            <a:ext cx="5227713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Our Specialty Since 1942!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EE4DE-3EE8-3703-5A7E-6FE4F3BED894}"/>
              </a:ext>
            </a:extLst>
          </p:cNvPr>
          <p:cNvSpPr txBox="1"/>
          <p:nvPr/>
        </p:nvSpPr>
        <p:spPr>
          <a:xfrm>
            <a:off x="369829" y="1939223"/>
            <a:ext cx="701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56B8"/>
                </a:solidFill>
                <a:latin typeface="AvantGarde Md BT" panose="020B0602020202020204" pitchFamily="34" charset="0"/>
              </a:rPr>
              <a:t>Stage Tooling for Short to Medium Run Stamping: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69292-4B7B-3606-00CB-CE43928E2CC0}"/>
              </a:ext>
            </a:extLst>
          </p:cNvPr>
          <p:cNvSpPr txBox="1"/>
          <p:nvPr/>
        </p:nvSpPr>
        <p:spPr>
          <a:xfrm>
            <a:off x="393485" y="2377486"/>
            <a:ext cx="7209025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2,000 to 50,000 pieces annually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Size: 0.5” x 0.5” to 24” x 36”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Metals – Steel, Stainless, Aluminum, Red and Yellow Alloys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AS9100, ISO 901, ISO 14001, ITAR, Nadcap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C7ACC1-5BAE-C632-D446-053BE35EEF51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7F537E-4A39-EA2A-86F7-FD2263D28834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70D73D55-072D-F2E2-A590-8E8655D5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CD2257-CFAC-0AB3-22CF-4802032E3F7C}"/>
              </a:ext>
            </a:extLst>
          </p:cNvPr>
          <p:cNvSpPr txBox="1"/>
          <p:nvPr/>
        </p:nvSpPr>
        <p:spPr>
          <a:xfrm>
            <a:off x="334995" y="4064217"/>
            <a:ext cx="24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56B8"/>
                </a:solidFill>
                <a:latin typeface="AvantGarde Md BT" panose="020B0602020202020204" pitchFamily="34" charset="0"/>
              </a:rPr>
              <a:t>Benefits Include: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51E32-443F-12D9-CD64-86CA5FD41B72}"/>
              </a:ext>
            </a:extLst>
          </p:cNvPr>
          <p:cNvSpPr txBox="1"/>
          <p:nvPr/>
        </p:nvSpPr>
        <p:spPr>
          <a:xfrm>
            <a:off x="393485" y="4459780"/>
            <a:ext cx="7117654" cy="186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tooling cost, lower part price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inventory of shared die sets reduce cost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Shorter lead times &amp; quick turnaround for product to market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 setup time with repeatable results for complex parts</a:t>
            </a:r>
          </a:p>
          <a:p>
            <a:pPr marL="574675" lvl="1" indent="-230188" eaLnBrk="1" hangingPunct="1">
              <a:lnSpc>
                <a:spcPts val="2800"/>
              </a:lnSpc>
              <a:buClr>
                <a:srgbClr val="00529B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Accommodates quick part revision economically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6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81537-8305-E664-AF2B-E29911F2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1C8EB2DE-B830-B548-8242-C60B074A6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188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FD584-2E6A-BB1A-6DE4-1FFB03D97DC2}"/>
              </a:ext>
            </a:extLst>
          </p:cNvPr>
          <p:cNvSpPr txBox="1"/>
          <p:nvPr/>
        </p:nvSpPr>
        <p:spPr>
          <a:xfrm>
            <a:off x="334995" y="1024886"/>
            <a:ext cx="4527778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What is Stage Tooling?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F78CCF-47C1-788F-E3A0-6B6F472162FE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95FC41-041F-7D7A-08CF-1C1FB0BEA06D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D036693C-E51E-3715-F779-72298965D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1E37BDF-D7C5-4777-F27C-4ADB38C4EE58}"/>
              </a:ext>
            </a:extLst>
          </p:cNvPr>
          <p:cNvSpPr txBox="1"/>
          <p:nvPr/>
        </p:nvSpPr>
        <p:spPr>
          <a:xfrm>
            <a:off x="269913" y="4454422"/>
            <a:ext cx="9144000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88925" eaLnBrk="1" hangingPunct="1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method uses one tool for each stamping operation including: blanking, forming, piercing, contouring, etc.</a:t>
            </a:r>
          </a:p>
          <a:p>
            <a:pPr marL="685800" lvl="1" indent="-288925" eaLnBrk="1" hangingPunct="1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endParaRPr lang="en-US" sz="105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88925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Shared common form die sets are used in production to lower the upfront cost.</a:t>
            </a:r>
          </a:p>
          <a:p>
            <a:pPr marL="685800" lvl="1" indent="-288925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endParaRPr lang="en-US" sz="105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88925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Tooling is built in-house and maintained by HV for the life of the part.</a:t>
            </a:r>
          </a:p>
          <a:p>
            <a:pPr marL="685800" lvl="1" indent="-288925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endParaRPr lang="en-US" sz="105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88925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Stage tooling offers low tooling costs and reduced part pricing from true fabrication method.</a:t>
            </a:r>
            <a:endParaRPr lang="en-US" dirty="0"/>
          </a:p>
        </p:txBody>
      </p:sp>
      <p:pic>
        <p:nvPicPr>
          <p:cNvPr id="15" name="Picture 14" descr="Several metal pieces of a machine&#10;&#10;AI-generated content may be incorrect.">
            <a:extLst>
              <a:ext uri="{FF2B5EF4-FFF2-40B4-BE49-F238E27FC236}">
                <a16:creationId xmlns:a16="http://schemas.microsoft.com/office/drawing/2014/main" id="{9B6EAD63-A7BE-2548-B050-8ADFEFE2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7894"/>
          <a:stretch/>
        </p:blipFill>
        <p:spPr>
          <a:xfrm>
            <a:off x="615608" y="2009090"/>
            <a:ext cx="9144000" cy="20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3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6D5C-540A-BBBA-3370-492D2EC1B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3F14BC4-07AA-242B-9A60-C76AD1F5FFC0}"/>
              </a:ext>
            </a:extLst>
          </p:cNvPr>
          <p:cNvSpPr/>
          <p:nvPr/>
        </p:nvSpPr>
        <p:spPr>
          <a:xfrm>
            <a:off x="1" y="4854755"/>
            <a:ext cx="10058402" cy="2946432"/>
          </a:xfrm>
          <a:prstGeom prst="rect">
            <a:avLst/>
          </a:prstGeom>
          <a:gradFill>
            <a:gsLst>
              <a:gs pos="98165">
                <a:schemeClr val="bg1">
                  <a:lumMod val="95000"/>
                </a:schemeClr>
              </a:gs>
              <a:gs pos="56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BD85D8D8-2C2A-11FA-0E9F-7C2E89868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188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72B76-DBE8-E0C5-7E7B-2E6BA80FB939}"/>
              </a:ext>
            </a:extLst>
          </p:cNvPr>
          <p:cNvSpPr txBox="1"/>
          <p:nvPr/>
        </p:nvSpPr>
        <p:spPr>
          <a:xfrm>
            <a:off x="334995" y="1024886"/>
            <a:ext cx="4414414" cy="607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Stage Tool Production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8EC5D2-D378-7BA2-EEC0-8466A9AF1309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719551-26CC-A718-3B72-8D6015259316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F3AC2ECE-6549-7F81-047E-8808A57A5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pic>
        <p:nvPicPr>
          <p:cNvPr id="2" name="Stage Tooling">
            <a:hlinkClick r:id="" action="ppaction://media"/>
            <a:extLst>
              <a:ext uri="{FF2B5EF4-FFF2-40B4-BE49-F238E27FC236}">
                <a16:creationId xmlns:a16="http://schemas.microsoft.com/office/drawing/2014/main" id="{6AC60374-01F9-F497-0A18-9B6CDC053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2232" b="13455"/>
          <a:stretch/>
        </p:blipFill>
        <p:spPr>
          <a:xfrm>
            <a:off x="4552129" y="1865500"/>
            <a:ext cx="5506271" cy="29892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3637A6-EBDB-3F01-3702-0FBD764323A2}"/>
              </a:ext>
            </a:extLst>
          </p:cNvPr>
          <p:cNvGrpSpPr/>
          <p:nvPr/>
        </p:nvGrpSpPr>
        <p:grpSpPr>
          <a:xfrm>
            <a:off x="0" y="1832450"/>
            <a:ext cx="4862773" cy="3044952"/>
            <a:chOff x="3158197" y="1129142"/>
            <a:chExt cx="5176406" cy="31104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AB62CB-2893-3A12-95A8-39507FCD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0" b="1571"/>
            <a:stretch/>
          </p:blipFill>
          <p:spPr>
            <a:xfrm>
              <a:off x="3158197" y="1162588"/>
              <a:ext cx="5176406" cy="30579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02C8C7-4683-81C0-5877-C5106C9002A9}"/>
                </a:ext>
              </a:extLst>
            </p:cNvPr>
            <p:cNvSpPr txBox="1"/>
            <p:nvPr/>
          </p:nvSpPr>
          <p:spPr>
            <a:xfrm>
              <a:off x="3393929" y="1129142"/>
              <a:ext cx="9510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Stage 1: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Blanked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901FC4-A945-5B34-5529-309D6C94AAEA}"/>
                </a:ext>
              </a:extLst>
            </p:cNvPr>
            <p:cNvSpPr txBox="1"/>
            <p:nvPr/>
          </p:nvSpPr>
          <p:spPr>
            <a:xfrm>
              <a:off x="5380658" y="3593301"/>
              <a:ext cx="941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Stage 2: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Formed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B225B-CC93-E029-8DE0-B037D163B6C3}"/>
                </a:ext>
              </a:extLst>
            </p:cNvPr>
            <p:cNvSpPr txBox="1"/>
            <p:nvPr/>
          </p:nvSpPr>
          <p:spPr>
            <a:xfrm>
              <a:off x="6517798" y="1452307"/>
              <a:ext cx="941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Stage 3: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Pierced</a:t>
              </a:r>
            </a:p>
          </p:txBody>
        </p:sp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9E50690D-9D9F-CB7F-ADC6-10AF3B62922C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rot="16200000" flipH="1">
              <a:off x="7191798" y="1895311"/>
              <a:ext cx="138124" cy="544777"/>
            </a:xfrm>
            <a:prstGeom prst="curvedConnector2">
              <a:avLst/>
            </a:prstGeom>
            <a:ln w="57150">
              <a:solidFill>
                <a:srgbClr val="C00000"/>
              </a:solidFill>
              <a:tailEnd type="triangle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9CC64D24-72E6-929A-50B9-547042773D0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845549" y="2886082"/>
              <a:ext cx="806629" cy="399509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C00000"/>
              </a:solidFill>
              <a:tailEnd type="triangle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Curved 15">
              <a:extLst>
                <a:ext uri="{FF2B5EF4-FFF2-40B4-BE49-F238E27FC236}">
                  <a16:creationId xmlns:a16="http://schemas.microsoft.com/office/drawing/2014/main" id="{3BB5927C-3AAA-8F6D-D915-F05C8E3F08D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967031" y="3011981"/>
              <a:ext cx="806628" cy="147713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C00000"/>
              </a:solidFill>
              <a:tailEnd type="triangle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CD12F9-DB9A-E686-D67B-F810A1F054B2}"/>
              </a:ext>
            </a:extLst>
          </p:cNvPr>
          <p:cNvSpPr txBox="1"/>
          <p:nvPr/>
        </p:nvSpPr>
        <p:spPr>
          <a:xfrm>
            <a:off x="139203" y="5123630"/>
            <a:ext cx="4288748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7" lvl="1" algn="ctr" eaLnBrk="1" hangingPunct="1">
              <a:lnSpc>
                <a:spcPct val="150000"/>
              </a:lnSpc>
              <a:buClr>
                <a:srgbClr val="00529B"/>
              </a:buClr>
              <a:defRPr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 of a stamped part produced using separate Stage Tools.</a:t>
            </a:r>
          </a:p>
          <a:p>
            <a:pPr marL="344487" lvl="1" eaLnBrk="1" hangingPunct="1">
              <a:spcBef>
                <a:spcPts val="400"/>
              </a:spcBef>
              <a:buClr>
                <a:srgbClr val="00529B"/>
              </a:buClr>
              <a:defRPr/>
            </a:pPr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AFF62B-EAEE-CAEB-012A-B5ECED9EE850}"/>
              </a:ext>
            </a:extLst>
          </p:cNvPr>
          <p:cNvSpPr txBox="1"/>
          <p:nvPr/>
        </p:nvSpPr>
        <p:spPr>
          <a:xfrm>
            <a:off x="5232309" y="5062075"/>
            <a:ext cx="4288748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7" lvl="1" eaLnBrk="1" hangingPunct="1">
              <a:spcBef>
                <a:spcPts val="400"/>
              </a:spcBef>
              <a:buClr>
                <a:srgbClr val="00529B"/>
              </a:buClr>
              <a:defRPr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stages include:</a:t>
            </a:r>
          </a:p>
          <a:p>
            <a:pPr marL="1376363" lvl="1" indent="-352425" eaLnBrk="1" hangingPunct="1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Blanking</a:t>
            </a:r>
          </a:p>
          <a:p>
            <a:pPr marL="1376363" lvl="1" indent="-352425" eaLnBrk="1" hangingPunct="1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Forming</a:t>
            </a:r>
          </a:p>
          <a:p>
            <a:pPr marL="1376363" lvl="1" indent="-352425" eaLnBrk="1" hangingPunct="1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Piercing</a:t>
            </a:r>
          </a:p>
          <a:p>
            <a:pPr marL="1376363" lvl="1" indent="-352425" eaLnBrk="1" hangingPunct="1">
              <a:spcBef>
                <a:spcPts val="400"/>
              </a:spcBef>
              <a:buClr>
                <a:srgbClr val="00529B"/>
              </a:buClr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Contours</a:t>
            </a:r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CAC2C0-4B6B-E5F8-08BD-E47B3F1C7BF5}"/>
              </a:ext>
            </a:extLst>
          </p:cNvPr>
          <p:cNvSpPr/>
          <p:nvPr/>
        </p:nvSpPr>
        <p:spPr>
          <a:xfrm>
            <a:off x="0" y="4854754"/>
            <a:ext cx="10058400" cy="63814"/>
          </a:xfrm>
          <a:prstGeom prst="rect">
            <a:avLst/>
          </a:prstGeom>
          <a:solidFill>
            <a:srgbClr val="0056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076D00-8F87-202A-4A53-BD3106F6136F}"/>
              </a:ext>
            </a:extLst>
          </p:cNvPr>
          <p:cNvSpPr txBox="1"/>
          <p:nvPr/>
        </p:nvSpPr>
        <p:spPr>
          <a:xfrm>
            <a:off x="8011568" y="4527166"/>
            <a:ext cx="168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Click To Play Video</a:t>
            </a:r>
          </a:p>
        </p:txBody>
      </p:sp>
    </p:spTree>
    <p:extLst>
      <p:ext uri="{BB962C8B-B14F-4D97-AF65-F5344CB8AC3E}">
        <p14:creationId xmlns:p14="http://schemas.microsoft.com/office/powerpoint/2010/main" val="16587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971C-C37D-DC6B-0083-A2C60FABA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6CE4C977-92C6-315A-EDA2-4144EDA24F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188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4C90A4-3A0C-7B93-3C74-BCCB4B3849D5}"/>
              </a:ext>
            </a:extLst>
          </p:cNvPr>
          <p:cNvSpPr txBox="1"/>
          <p:nvPr/>
        </p:nvSpPr>
        <p:spPr>
          <a:xfrm>
            <a:off x="334995" y="1024886"/>
            <a:ext cx="731576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Case Study – Window Mount Bracket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DE3D85-C2DB-BC89-0F17-1EE4EE7510C8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B2B3C8-3829-E696-0720-F66A5ACD8C75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D45B5D2D-DF7D-1D8B-8503-0C2D887F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7C07EB-BC6A-2EEC-8A95-96B795956B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9467"/>
          <a:stretch/>
        </p:blipFill>
        <p:spPr>
          <a:xfrm>
            <a:off x="715166" y="2026264"/>
            <a:ext cx="8628068" cy="54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2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C16F-9BAF-08AB-81E8-E3BB617DC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ACF79F13-1723-0CF8-C3BE-19C7389E4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188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1EA89-7773-E689-4FCE-2ACC80FA53A6}"/>
              </a:ext>
            </a:extLst>
          </p:cNvPr>
          <p:cNvSpPr txBox="1"/>
          <p:nvPr/>
        </p:nvSpPr>
        <p:spPr>
          <a:xfrm>
            <a:off x="334995" y="1024886"/>
            <a:ext cx="731576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Case Study – Process Comparison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1AE678-EC8C-69A0-D03A-0A52189F5FB9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54B0BC-C143-944E-943A-4B10973DAA0B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5DF1BDBF-287C-D090-E96F-2C0E6BE1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A9BA7E-9183-0F72-4C98-E60ACB65C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00" y="4153251"/>
            <a:ext cx="3677856" cy="301941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25A52A5-C508-1BD2-1DD8-FF828635CB25}"/>
              </a:ext>
            </a:extLst>
          </p:cNvPr>
          <p:cNvSpPr txBox="1">
            <a:spLocks noChangeArrowheads="1"/>
          </p:cNvSpPr>
          <p:nvPr/>
        </p:nvSpPr>
        <p:spPr>
          <a:xfrm>
            <a:off x="555658" y="2109298"/>
            <a:ext cx="2538789" cy="4164807"/>
          </a:xfrm>
          <a:prstGeom prst="rect">
            <a:avLst/>
          </a:prstGeom>
          <a:noFill/>
          <a:ln/>
        </p:spPr>
        <p:txBody>
          <a:bodyPr vert="horz" lIns="69056" tIns="34529" rIns="69056" bIns="34529" rtlCol="0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 Tool Fabrication</a:t>
            </a:r>
          </a:p>
          <a:p>
            <a:pPr marL="344488" lvl="1" indent="-231775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Laser</a:t>
            </a:r>
          </a:p>
          <a:p>
            <a:pPr marL="344488" lvl="1" indent="-231775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Detab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231775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Sand</a:t>
            </a:r>
          </a:p>
          <a:p>
            <a:pPr marL="517525" lvl="1" indent="-404813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Press brake hit 1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Set up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Run – 4 hits</a:t>
            </a:r>
          </a:p>
          <a:p>
            <a:pPr marL="517525" lvl="1" indent="-404813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Press brake hit 2 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Set up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Run – 2 hits</a:t>
            </a:r>
          </a:p>
          <a:p>
            <a:pPr marL="517525" lvl="1" indent="-404813">
              <a:lnSpc>
                <a:spcPct val="100000"/>
              </a:lnSpc>
              <a:buClr>
                <a:srgbClr val="003399"/>
              </a:buClr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Press brake hit 3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Set up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Run – 1 hit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3BD8C93-5A17-83E1-0D9F-8CE0855F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850" y="2109298"/>
            <a:ext cx="2989064" cy="204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400" b="1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574675" indent="-230188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-2206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Arial" charset="0"/>
              <a:buChar char="–"/>
              <a:defRPr sz="2000" b="1">
                <a:solidFill>
                  <a:srgbClr val="595959"/>
                </a:solidFill>
                <a:latin typeface="+mn-lt"/>
              </a:defRPr>
            </a:lvl3pPr>
            <a:lvl4pPr marL="1257300" indent="-225425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Arial" charset="0"/>
              <a:buChar char="•"/>
              <a:defRPr sz="2000" b="1">
                <a:solidFill>
                  <a:srgbClr val="595959"/>
                </a:solidFill>
                <a:latin typeface="+mn-lt"/>
              </a:defRPr>
            </a:lvl4pPr>
            <a:lvl5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Arial" charset="0"/>
              <a:buChar char="▫"/>
              <a:defRPr sz="2000" b="1">
                <a:solidFill>
                  <a:srgbClr val="595959"/>
                </a:solidFill>
                <a:latin typeface="+mn-lt"/>
              </a:defRPr>
            </a:lvl5pPr>
            <a:lvl6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3399"/>
              </a:buClr>
            </a:pPr>
            <a:r>
              <a:rPr lang="en-US" sz="2000" u="sng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Progressive Die Stamping</a:t>
            </a:r>
          </a:p>
          <a:p>
            <a:pPr marL="517525" lvl="1" indent="-404813">
              <a:buClr>
                <a:srgbClr val="003399"/>
              </a:buClr>
              <a:buNone/>
            </a:pP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Progressive die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up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– 1 hit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19C0F12-E904-892C-BB2F-27BB64332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37" y="2109298"/>
            <a:ext cx="2977112" cy="389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400" b="1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574675" indent="-230188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-2206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Arial" charset="0"/>
              <a:buChar char="–"/>
              <a:defRPr sz="2000" b="1">
                <a:solidFill>
                  <a:srgbClr val="595959"/>
                </a:solidFill>
                <a:latin typeface="+mn-lt"/>
              </a:defRPr>
            </a:lvl3pPr>
            <a:lvl4pPr marL="1257300" indent="-225425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Arial" charset="0"/>
              <a:buChar char="•"/>
              <a:defRPr sz="2000" b="1">
                <a:solidFill>
                  <a:srgbClr val="595959"/>
                </a:solidFill>
                <a:latin typeface="+mn-lt"/>
              </a:defRPr>
            </a:lvl4pPr>
            <a:lvl5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529B"/>
              </a:buClr>
              <a:buFont typeface="Arial" charset="0"/>
              <a:buChar char="▫"/>
              <a:defRPr sz="2000" b="1">
                <a:solidFill>
                  <a:srgbClr val="595959"/>
                </a:solidFill>
                <a:latin typeface="+mn-lt"/>
              </a:defRPr>
            </a:lvl5pPr>
            <a:lvl6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C66005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3399"/>
              </a:buClr>
            </a:pPr>
            <a:r>
              <a:rPr lang="en-US" sz="2000" u="sng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Tool Stamping</a:t>
            </a:r>
          </a:p>
          <a:p>
            <a:pPr marL="573088" lvl="1" indent="-460375">
              <a:buClr>
                <a:srgbClr val="003399"/>
              </a:buClr>
              <a:buNone/>
            </a:pP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Compound blank die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up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– 1 hit</a:t>
            </a:r>
          </a:p>
          <a:p>
            <a:pPr marL="517525" lvl="1" indent="-404813">
              <a:buClr>
                <a:srgbClr val="003399"/>
              </a:buClr>
              <a:buNone/>
            </a:pP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Wipe form die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up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– 1 hit</a:t>
            </a:r>
          </a:p>
          <a:p>
            <a:pPr marL="517525" lvl="1" indent="-404813">
              <a:buClr>
                <a:srgbClr val="003399"/>
              </a:buClr>
              <a:buNone/>
            </a:pP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Contour form die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up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– 1 hit</a:t>
            </a:r>
          </a:p>
          <a:p>
            <a:pPr marL="517525" lvl="1" indent="-404813">
              <a:buClr>
                <a:srgbClr val="003399"/>
              </a:buClr>
              <a:buNone/>
            </a:pP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V-form die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up</a:t>
            </a:r>
            <a:b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</a:t>
            </a:r>
            <a:r>
              <a:rPr lang="en-US" b="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– 1 hit</a:t>
            </a:r>
          </a:p>
        </p:txBody>
      </p:sp>
    </p:spTree>
    <p:extLst>
      <p:ext uri="{BB962C8B-B14F-4D97-AF65-F5344CB8AC3E}">
        <p14:creationId xmlns:p14="http://schemas.microsoft.com/office/powerpoint/2010/main" val="70640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2B24D-C581-1DC3-564A-19BE575B4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810EE993-1A05-B19A-6BE8-0E3964453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188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C7EB1-6546-2686-E3AE-99ED979989D4}"/>
              </a:ext>
            </a:extLst>
          </p:cNvPr>
          <p:cNvSpPr txBox="1"/>
          <p:nvPr/>
        </p:nvSpPr>
        <p:spPr>
          <a:xfrm>
            <a:off x="334995" y="1024886"/>
            <a:ext cx="731576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Case Study – Total Cost Analysis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0C041D-582C-4E47-AA6F-4FDA8ABD54E7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F741B3-587E-98D3-0555-207D6AAD159F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3B1A35FF-8B72-8210-ED0E-57B6196F4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F28A5E-9CD4-E9EA-447B-073DF51F4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26" y="5412400"/>
            <a:ext cx="2139371" cy="1756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3A5227-B1D2-5996-9E0D-67FEB2F3F2B6}"/>
              </a:ext>
            </a:extLst>
          </p:cNvPr>
          <p:cNvSpPr/>
          <p:nvPr/>
        </p:nvSpPr>
        <p:spPr>
          <a:xfrm>
            <a:off x="422503" y="4968809"/>
            <a:ext cx="6772182" cy="132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8365" lvl="1">
              <a:lnSpc>
                <a:spcPct val="150000"/>
              </a:lnSpc>
              <a:buClr>
                <a:srgbClr val="003399"/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Tool Break Even: </a:t>
            </a: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2,750 pcs</a:t>
            </a:r>
          </a:p>
          <a:p>
            <a:pPr marL="258365" lvl="1">
              <a:lnSpc>
                <a:spcPct val="150000"/>
              </a:lnSpc>
              <a:buClr>
                <a:srgbClr val="003399"/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Progressive Die Break Even: </a:t>
            </a: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21,000 pcs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AA5AC-2E76-312F-71D6-E087F76C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62" y="2204005"/>
            <a:ext cx="8877475" cy="22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4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D2629-2E95-44AF-46C3-5FA06474A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A1F41E92-C8D1-8A4B-2C5E-EDCFA104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1883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72B24-BC20-16FA-5313-6F41CA16544E}"/>
              </a:ext>
            </a:extLst>
          </p:cNvPr>
          <p:cNvSpPr txBox="1"/>
          <p:nvPr/>
        </p:nvSpPr>
        <p:spPr>
          <a:xfrm>
            <a:off x="334995" y="1024886"/>
            <a:ext cx="731576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Case Study – Total Cost Analysis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ACBBB9-976A-A658-A270-867925B9114D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6A48A1-497A-1B15-BD30-69DB4C10DC02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98848383-9238-29DB-1236-06085AE17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BA545D-EFA1-020F-6A03-FC3DF1759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6" y="5417017"/>
            <a:ext cx="2138500" cy="17556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C7D619-28DF-7491-6DE9-439E5A2125C9}"/>
              </a:ext>
            </a:extLst>
          </p:cNvPr>
          <p:cNvSpPr/>
          <p:nvPr/>
        </p:nvSpPr>
        <p:spPr>
          <a:xfrm>
            <a:off x="659897" y="5851825"/>
            <a:ext cx="7372841" cy="1321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8365" lvl="1">
              <a:lnSpc>
                <a:spcPct val="150000"/>
              </a:lnSpc>
              <a:buClr>
                <a:srgbClr val="003399"/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Tool Break Even: </a:t>
            </a: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2,750 pcs</a:t>
            </a:r>
          </a:p>
          <a:p>
            <a:pPr marL="258365" lvl="1">
              <a:lnSpc>
                <a:spcPct val="150000"/>
              </a:lnSpc>
              <a:buClr>
                <a:srgbClr val="003399"/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Progressive Die Break Even: </a:t>
            </a: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21,000 pcs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137F34B-4CF5-12D1-7AC9-8BE75A1485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725104"/>
              </p:ext>
            </p:extLst>
          </p:nvPr>
        </p:nvGraphicFramePr>
        <p:xfrm>
          <a:off x="1018503" y="2118511"/>
          <a:ext cx="8021394" cy="395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777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95EF5-AE26-CFC3-80AC-27492CD27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6ECA11-627D-2227-1A16-E42F3688DE99}"/>
              </a:ext>
            </a:extLst>
          </p:cNvPr>
          <p:cNvSpPr/>
          <p:nvPr/>
        </p:nvSpPr>
        <p:spPr>
          <a:xfrm>
            <a:off x="0" y="1847907"/>
            <a:ext cx="10058402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lose-up of a blue object&#10;&#10;Description automatically generated">
            <a:extLst>
              <a:ext uri="{FF2B5EF4-FFF2-40B4-BE49-F238E27FC236}">
                <a16:creationId xmlns:a16="http://schemas.microsoft.com/office/drawing/2014/main" id="{49F758C7-0BFE-565C-4ACA-BDBCBB50E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909"/>
          <a:stretch/>
        </p:blipFill>
        <p:spPr>
          <a:xfrm>
            <a:off x="0" y="0"/>
            <a:ext cx="10058400" cy="1847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F1103-FE96-8752-45FC-D03EFF6C64C8}"/>
              </a:ext>
            </a:extLst>
          </p:cNvPr>
          <p:cNvSpPr txBox="1"/>
          <p:nvPr/>
        </p:nvSpPr>
        <p:spPr>
          <a:xfrm>
            <a:off x="334995" y="1024886"/>
            <a:ext cx="731576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AvantGarde Md BT" panose="020B0602020202020204" pitchFamily="34" charset="0"/>
              </a:rPr>
              <a:t>Stage Tooling Summary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807034-72FE-271D-537F-9ABAF94D9B02}"/>
              </a:ext>
            </a:extLst>
          </p:cNvPr>
          <p:cNvGrpSpPr/>
          <p:nvPr/>
        </p:nvGrpSpPr>
        <p:grpSpPr>
          <a:xfrm>
            <a:off x="8252611" y="411162"/>
            <a:ext cx="1203940" cy="1203940"/>
            <a:chOff x="3337197" y="1125327"/>
            <a:chExt cx="3385572" cy="33855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2FBF57-D290-4800-62B0-780E2A852811}"/>
                </a:ext>
              </a:extLst>
            </p:cNvPr>
            <p:cNvSpPr/>
            <p:nvPr/>
          </p:nvSpPr>
          <p:spPr>
            <a:xfrm>
              <a:off x="3455531" y="1277501"/>
              <a:ext cx="3147336" cy="3147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635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AC62AD27-CBA1-8944-96D0-146D72441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97" y="1125327"/>
              <a:ext cx="3385572" cy="3385572"/>
            </a:xfrm>
            <a:prstGeom prst="rect">
              <a:avLst/>
            </a:prstGeom>
          </p:spPr>
        </p:pic>
      </p:grp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995D8E5-E110-E925-5CA3-B98A2261A840}"/>
              </a:ext>
            </a:extLst>
          </p:cNvPr>
          <p:cNvSpPr txBox="1">
            <a:spLocks/>
          </p:cNvSpPr>
          <p:nvPr/>
        </p:nvSpPr>
        <p:spPr>
          <a:xfrm>
            <a:off x="334995" y="3344269"/>
            <a:ext cx="9304766" cy="4147201"/>
          </a:xfrm>
          <a:prstGeom prst="rect">
            <a:avLst/>
          </a:prstGeom>
        </p:spPr>
        <p:txBody>
          <a:bodyPr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2,000 – 50,000 pieces annually, most efficient process for low to medium volumes</a:t>
            </a:r>
          </a:p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upfront cost: $1,000s per tool</a:t>
            </a:r>
          </a:p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piece price</a:t>
            </a:r>
          </a:p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In-house shared die sets reduce cost</a:t>
            </a:r>
          </a:p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Shorter tooling lead times</a:t>
            </a:r>
          </a:p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turnaround for product to market (ROI)</a:t>
            </a:r>
          </a:p>
          <a:p>
            <a:pPr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freedom:</a:t>
            </a:r>
          </a:p>
          <a:p>
            <a:pPr marL="685800" lvl="1" indent="-342900"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</a:t>
            </a:r>
          </a:p>
          <a:p>
            <a:pPr marL="685800" lvl="1" indent="-342900"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Easier to modify</a:t>
            </a:r>
          </a:p>
          <a:p>
            <a:pPr marL="685800" lvl="1" indent="-342900"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geometries</a:t>
            </a:r>
          </a:p>
          <a:p>
            <a:pPr marL="685800" lvl="1" indent="-342900">
              <a:lnSpc>
                <a:spcPts val="1900"/>
              </a:lnSpc>
              <a:buClr>
                <a:srgbClr val="0056B8"/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Tight tolerances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FBBAA-1DF3-B335-C612-01DFD763B4F8}"/>
              </a:ext>
            </a:extLst>
          </p:cNvPr>
          <p:cNvSpPr txBox="1"/>
          <p:nvPr/>
        </p:nvSpPr>
        <p:spPr>
          <a:xfrm>
            <a:off x="334995" y="1940240"/>
            <a:ext cx="8731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b="1" i="0" dirty="0">
                <a:solidFill>
                  <a:srgbClr val="0056B8"/>
                </a:solidFill>
                <a:effectLst/>
              </a:rPr>
              <a:t>Short-run metal stamping offers a rapid setup time, minimal tooling investment, and repeatability for complex high-quality parts.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C1E67-9294-62C6-7C5E-6F36E7456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57" y="3852656"/>
            <a:ext cx="3148107" cy="2283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440502-DC87-B3A5-90D1-8210DBFEB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25135" r="6763" b="24788"/>
          <a:stretch/>
        </p:blipFill>
        <p:spPr>
          <a:xfrm>
            <a:off x="5406998" y="5989262"/>
            <a:ext cx="3850433" cy="14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8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4065</TotalTime>
  <Words>528</Words>
  <Application>Microsoft Office PowerPoint</Application>
  <PresentationFormat>Custom</PresentationFormat>
  <Paragraphs>87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AvantGarde Bk BT</vt:lpstr>
      <vt:lpstr>AvantGarde Md BT</vt:lpstr>
      <vt:lpstr>Calibri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Loni Reule</dc:creator>
  <cp:lastModifiedBy>Loni Reule</cp:lastModifiedBy>
  <cp:revision>49</cp:revision>
  <cp:lastPrinted>2024-07-10T15:49:52Z</cp:lastPrinted>
  <dcterms:created xsi:type="dcterms:W3CDTF">2024-05-31T21:10:24Z</dcterms:created>
  <dcterms:modified xsi:type="dcterms:W3CDTF">2025-02-21T19:30:42Z</dcterms:modified>
</cp:coreProperties>
</file>